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3"/>
  </p:notesMasterIdLst>
  <p:sldIdLst>
    <p:sldId id="859" r:id="rId2"/>
    <p:sldId id="1238" r:id="rId3"/>
    <p:sldId id="1239" r:id="rId4"/>
    <p:sldId id="1318" r:id="rId5"/>
    <p:sldId id="1242" r:id="rId6"/>
    <p:sldId id="1243" r:id="rId7"/>
    <p:sldId id="1319" r:id="rId8"/>
    <p:sldId id="1320" r:id="rId9"/>
    <p:sldId id="1321" r:id="rId10"/>
    <p:sldId id="1250" r:id="rId11"/>
    <p:sldId id="1322" r:id="rId12"/>
    <p:sldId id="1323" r:id="rId13"/>
    <p:sldId id="1324" r:id="rId14"/>
    <p:sldId id="1253" r:id="rId15"/>
    <p:sldId id="1254" r:id="rId16"/>
    <p:sldId id="1325" r:id="rId17"/>
    <p:sldId id="1255" r:id="rId18"/>
    <p:sldId id="1257" r:id="rId19"/>
    <p:sldId id="1326" r:id="rId20"/>
    <p:sldId id="1240" r:id="rId21"/>
    <p:sldId id="1327" r:id="rId22"/>
    <p:sldId id="1264" r:id="rId23"/>
    <p:sldId id="1328" r:id="rId24"/>
    <p:sldId id="1265" r:id="rId25"/>
    <p:sldId id="1269" r:id="rId26"/>
    <p:sldId id="1329" r:id="rId27"/>
    <p:sldId id="1330" r:id="rId28"/>
    <p:sldId id="1331" r:id="rId29"/>
    <p:sldId id="1275" r:id="rId30"/>
    <p:sldId id="1332" r:id="rId31"/>
    <p:sldId id="1280" r:id="rId32"/>
    <p:sldId id="1281" r:id="rId33"/>
    <p:sldId id="1282" r:id="rId34"/>
    <p:sldId id="1284" r:id="rId35"/>
    <p:sldId id="1285" r:id="rId36"/>
    <p:sldId id="1287" r:id="rId37"/>
    <p:sldId id="1333" r:id="rId38"/>
    <p:sldId id="1334" r:id="rId39"/>
    <p:sldId id="1288" r:id="rId40"/>
    <p:sldId id="1302" r:id="rId41"/>
    <p:sldId id="1292" r:id="rId42"/>
    <p:sldId id="1293" r:id="rId43"/>
    <p:sldId id="1298" r:id="rId44"/>
    <p:sldId id="1304" r:id="rId45"/>
    <p:sldId id="1305" r:id="rId46"/>
    <p:sldId id="1306" r:id="rId47"/>
    <p:sldId id="1314" r:id="rId48"/>
    <p:sldId id="1335" r:id="rId49"/>
    <p:sldId id="1336" r:id="rId50"/>
    <p:sldId id="1316" r:id="rId51"/>
    <p:sldId id="1317" r:id="rId5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2025/11/14</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实验班提优训练 高中英语 必修</a:t>
            </a:r>
            <a:r>
              <a:rPr lang="zh-CN" altLang="en-US" sz="2000" baseline="0" dirty="0" smtClean="0">
                <a:solidFill>
                  <a:prstClr val="black"/>
                </a:solidFill>
                <a:latin typeface="楷体" panose="02010609060101010101" pitchFamily="49" charset="-122"/>
                <a:ea typeface="楷体" panose="02010609060101010101" pitchFamily="49" charset="-122"/>
              </a:rPr>
              <a:t> 第三册 </a:t>
            </a:r>
            <a:r>
              <a:rPr lang="en-US" altLang="zh-CN" sz="2000" baseline="0" dirty="0" smtClean="0">
                <a:solidFill>
                  <a:prstClr val="black"/>
                </a:solidFill>
                <a:latin typeface="楷体" panose="02010609060101010101" pitchFamily="49" charset="-122"/>
                <a:ea typeface="楷体" panose="02010609060101010101" pitchFamily="49" charset="-122"/>
              </a:rPr>
              <a:t>WYS</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2025/11/14</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4</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Amazing art</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1130246"/>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困难或问题</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出现</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被提及</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被讨论</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结果是</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太阳</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月亮</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升起</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即将发生</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即将到来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667253"/>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love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coming</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你真的会喜欢接下来会发生的事情。</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458211"/>
            <a:ext cx="6471576" cy="425544"/>
          </a:xfrm>
          <a:prstGeom prst="rect">
            <a:avLst/>
          </a:prstGeom>
        </p:spPr>
      </p:pic>
      <p:sp>
        <p:nvSpPr>
          <p:cNvPr id="5" name="矩形 4"/>
          <p:cNvSpPr/>
          <p:nvPr/>
        </p:nvSpPr>
        <p:spPr>
          <a:xfrm>
            <a:off x="360854" y="3429000"/>
            <a:ext cx="11485848" cy="2862322"/>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They tend to enjoy the moment when something good is happening</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and seize opportunities that come up</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他们倾向于享受好事发生的时刻</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抓住到来的机会。</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subject came up at the meeting with a new employee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开会时</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一个新员工提到了这个话题。</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You can watch the sun come up at </a:t>
            </a:r>
            <a:r>
              <a:rPr lang="en-US" altLang="zh-CN" sz="2400" b="0" spc="-100" dirty="0">
                <a:solidFill>
                  <a:srgbClr val="000000"/>
                </a:solidFill>
                <a:cs typeface="Times New Roman" panose="02020603050405020304" pitchFamily="18" charset="0"/>
              </a:rPr>
              <a:t>the top of the mountain</a:t>
            </a:r>
            <a:r>
              <a:rPr lang="en-US" altLang="zh-CN" sz="2400" b="0" spc="-100" dirty="0">
                <a:solidFill>
                  <a:srgbClr val="25477F"/>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你可以在山顶看太阳冉冉升起。</a:t>
            </a:r>
            <a:endParaRPr lang="zh-CN" altLang="zh-CN" sz="1050" b="0" spc="-1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951426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6832"/>
            <a:ext cx="11485848" cy="2792239"/>
          </a:xfrm>
          <a:solidFill>
            <a:srgbClr val="E6E1EF"/>
          </a:solidFill>
        </p:spPr>
        <p:txBody>
          <a:bodyPr/>
          <a:lstStyle/>
          <a:p>
            <a:pPr indent="18827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about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发生；产生；出现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across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来到；偶然遇见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around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恢复意识，苏醒，顺便来访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forward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被提出；自愿效劳；主动响应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forth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出来；涌现；被公布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2078437"/>
            <a:ext cx="1821926" cy="323119"/>
          </a:xfrm>
          <a:prstGeom prst="rect">
            <a:avLst/>
          </a:prstGeom>
        </p:spPr>
      </p:pic>
    </p:spTree>
    <p:extLst>
      <p:ext uri="{BB962C8B-B14F-4D97-AF65-F5344CB8AC3E}">
        <p14:creationId xmlns:p14="http://schemas.microsoft.com/office/powerpoint/2010/main" val="40278049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reach</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err="1">
                <a:solidFill>
                  <a:srgbClr val="D8657B"/>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接触</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联系</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把手伸向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67083"/>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across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centuries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itself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nothing</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它们穿越几个世纪</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真的出现在我们面前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仿佛时间没有流逝一般。</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58041"/>
            <a:ext cx="6471576" cy="425544"/>
          </a:xfrm>
          <a:prstGeom prst="rect">
            <a:avLst/>
          </a:prstGeom>
        </p:spPr>
      </p:pic>
      <p:sp>
        <p:nvSpPr>
          <p:cNvPr id="7" name="矩形 6"/>
          <p:cNvSpPr/>
          <p:nvPr/>
        </p:nvSpPr>
        <p:spPr>
          <a:xfrm>
            <a:off x="360854" y="2965008"/>
            <a:ext cx="11485848" cy="3416320"/>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People who reach out to strangers feel a significantly greater sense of belonging</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a bond with others</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主动接触陌生人的人有更强烈的归属感</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与他人的联系也更紧密。</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holidays are a great time to reach out to other people in need</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节假日是向其他需要帮助的人伸出援手的好时机。</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Take time to reach out to others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it will give your life significance and meaning</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花点时间帮助他人</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它赋予你生命的价值和意义。</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6602334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64836"/>
            <a:ext cx="11485848" cy="1684244"/>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the reach of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鞭长莫及；超出某人的能力之外；无法到达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reach an agreement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达成协议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within reach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伸手可及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2626441"/>
            <a:ext cx="1821926" cy="323119"/>
          </a:xfrm>
          <a:prstGeom prst="rect">
            <a:avLst/>
          </a:prstGeom>
        </p:spPr>
      </p:pic>
    </p:spTree>
    <p:extLst>
      <p:ext uri="{BB962C8B-B14F-4D97-AF65-F5344CB8AC3E}">
        <p14:creationId xmlns:p14="http://schemas.microsoft.com/office/powerpoint/2010/main" val="8909658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0734"/>
            <a:ext cx="11485848" cy="1130246"/>
          </a:xfrm>
          <a:solidFill>
            <a:srgbClr val="FCE2D0"/>
          </a:solidFill>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F081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mtClean="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mtClean="0">
                <a:solidFill>
                  <a:srgbClr val="F081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mtClean="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F081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smtClean="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F081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close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personal</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history</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greatest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artists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Rembrandt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是时候近距离亲身了解历史上最伟大的画家之一</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伦勃朗了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86447;FounderCES"/>
          <p:cNvPicPr/>
          <p:nvPr/>
        </p:nvPicPr>
        <p:blipFill>
          <a:blip r:embed="rId2"/>
          <a:stretch>
            <a:fillRect/>
          </a:stretch>
        </p:blipFill>
        <p:spPr>
          <a:xfrm>
            <a:off x="360854" y="1952798"/>
            <a:ext cx="1998409" cy="385407"/>
          </a:xfrm>
          <a:prstGeom prst="rect">
            <a:avLst/>
          </a:prstGeom>
        </p:spPr>
      </p:pic>
      <p:sp>
        <p:nvSpPr>
          <p:cNvPr id="4" name="内容占位符 1"/>
          <p:cNvSpPr txBox="1">
            <a:spLocks/>
          </p:cNvSpPr>
          <p:nvPr/>
        </p:nvSpPr>
        <p:spPr bwMode="auto">
          <a:xfrm>
            <a:off x="360854" y="3713129"/>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7425">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time to do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的结构，意为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该是做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的时间了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3"/>
          <a:stretch>
            <a:fillRect/>
          </a:stretch>
        </p:blipFill>
        <p:spPr>
          <a:xfrm>
            <a:off x="394015" y="3905168"/>
            <a:ext cx="912981" cy="298464"/>
          </a:xfrm>
          <a:prstGeom prst="rect">
            <a:avLst/>
          </a:prstGeom>
        </p:spPr>
      </p:pic>
    </p:spTree>
    <p:extLst>
      <p:ext uri="{BB962C8B-B14F-4D97-AF65-F5344CB8AC3E}">
        <p14:creationId xmlns:p14="http://schemas.microsoft.com/office/powerpoint/2010/main" val="9618279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a:solidFill>
            <a:srgbClr val="E6E1EF"/>
          </a:solidFill>
        </p:spPr>
        <p:txBody>
          <a:bodyPr/>
          <a:lstStyle/>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time</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的用法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time for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该是（</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的时候了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time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sb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该是（</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的时候了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time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可省略，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修饰，从句中的谓语动词有两种形式：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用动词的过去式（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动词用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）或者用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不能省略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）。此句型为虚拟语气句型，表示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现在某人该做某事了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，含有该事早该去做而未做，现在去做似乎都为时已晚的意思。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此外有与之形似的句型：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＋序数词＋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 sth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某人第几次做某事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＋序数词＋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也表示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某人第几次做某事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Tree>
    <p:extLst>
      <p:ext uri="{BB962C8B-B14F-4D97-AF65-F5344CB8AC3E}">
        <p14:creationId xmlns:p14="http://schemas.microsoft.com/office/powerpoint/2010/main" val="14394318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Boys and girls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time for class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同学们</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该上课了。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time for you to clean the classroom</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该是你打扫教室的时候了。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time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went to bed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我们该去睡觉了。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high time that the article were published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发表这篇文章是适时的。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time you should do cleaning</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你该去打扫卫生了。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my first time to write a letter in English</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这是我第一次用英语写信。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my first time that I’ve even written a letter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这是我第一次写信。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27096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826240"/>
                <a:ext cx="11485848" cy="1710981"/>
              </a:xfrm>
              <a:solidFill>
                <a:srgbClr val="FCE2D0"/>
              </a:solidFill>
            </p:spPr>
            <p:txBody>
              <a:bodyPr/>
              <a:lstStyle/>
              <a:p>
                <a:pPr hangingPunct="0">
                  <a:spcAft>
                    <a:spcPts val="0"/>
                  </a:spcAft>
                </a:pPr>
                <a:r>
                  <a:rPr lang="en-US" altLang="zh-CN" dirty="0">
                    <a:solidFill>
                      <a:srgbClr val="F3892F"/>
                    </a:solidFill>
                    <a:latin typeface="Cambria Math" panose="02040503050406030204" pitchFamily="18" charset="0"/>
                    <a:ea typeface="MS Mincho"/>
                    <a:cs typeface="Cambria Math" panose="02040503050406030204" pitchFamily="18" charset="0"/>
                  </a:rPr>
                  <a:t>❷</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across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centuries</a:t>
                </a:r>
                <a:r>
                  <a:rPr lang="en-US" altLang="zh-CN" dirty="0">
                    <a:solidFill>
                      <a:srgbClr val="00ADEE"/>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as</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if</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time</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itself</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were</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nothing</m:t>
                            </m:r>
                          </m:e>
                        </m:bar>
                      </m:e>
                      <m:lim>
                        <m:r>
                          <m:rPr>
                            <m:nor/>
                          </m:rPr>
                          <a:rPr lang="zh-CN" altLang="zh-CN">
                            <a:solidFill>
                              <a:srgbClr val="00ADEE"/>
                            </a:solidFill>
                            <a:latin typeface="楷体" panose="02010609060101010101" pitchFamily="49" charset="-122"/>
                            <a:ea typeface="楷体" panose="02010609060101010101" pitchFamily="49" charset="-122"/>
                            <a:cs typeface="Times New Roman" panose="02020603050405020304" pitchFamily="18" charset="0"/>
                          </a:rPr>
                          <m:t>方式状语从句</m:t>
                        </m:r>
                      </m:lim>
                    </m:limLow>
                  </m:oMath>
                </a14:m>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它们穿越几个世纪</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真的出现在我们面前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仿佛时间没有流逝一般。</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826240"/>
                <a:ext cx="11485848" cy="1710981"/>
              </a:xfrm>
              <a:blipFill>
                <a:blip r:embed="rId2"/>
                <a:stretch>
                  <a:fillRect l="-796" b="-5000"/>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359489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强调谓语动词</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reach out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if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引导方式状语从句，由于所述内容与事实相反，故从句采用虚拟语气。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3"/>
          <a:stretch>
            <a:fillRect/>
          </a:stretch>
        </p:blipFill>
        <p:spPr>
          <a:xfrm>
            <a:off x="360854" y="3768831"/>
            <a:ext cx="912981" cy="298464"/>
          </a:xfrm>
          <a:prstGeom prst="rect">
            <a:avLst/>
          </a:prstGeom>
        </p:spPr>
      </p:pic>
    </p:spTree>
    <p:extLst>
      <p:ext uri="{BB962C8B-B14F-4D97-AF65-F5344CB8AC3E}">
        <p14:creationId xmlns:p14="http://schemas.microsoft.com/office/powerpoint/2010/main" val="12964897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3346237"/>
          </a:xfrm>
          <a:solidFill>
            <a:srgbClr val="E6E1EF"/>
          </a:solidFill>
        </p:spPr>
        <p:txBody>
          <a:bodyPr/>
          <a:lstStyle/>
          <a:p>
            <a:pPr indent="18827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从句用虚拟语气的情况：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当说话人认为句子所述的是不真实的或极少有可能发生或存在的情况时。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从句虚拟语气动词时态的形式如下：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从句表示与现在事实相反，谓语动词用一般过去时。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从句表示与过去事实相反，谓语动词用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从句表示与将来事实相反，谓语动词用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would/could/might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1934421"/>
            <a:ext cx="1821926" cy="323119"/>
          </a:xfrm>
          <a:prstGeom prst="rect">
            <a:avLst/>
          </a:prstGeom>
        </p:spPr>
      </p:pic>
    </p:spTree>
    <p:extLst>
      <p:ext uri="{BB962C8B-B14F-4D97-AF65-F5344CB8AC3E}">
        <p14:creationId xmlns:p14="http://schemas.microsoft.com/office/powerpoint/2010/main" val="1979932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completely ignore these facts as if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though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never existed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他们完全忽略了这些事实</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就仿佛它们从来不存在似的。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对现在事实的虚拟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looks as if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though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had been hit by lighting</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他看起来像曾被闪电击中似的。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对过去事实的虚拟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opened his mouth as if he would say something</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他张开嘴好像要说什么。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对将来事实的虚拟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710513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2492896"/>
            <a:ext cx="11485848" cy="1000980"/>
          </a:xfrm>
        </p:spPr>
        <p:txBody>
          <a:bodyPr/>
          <a:lstStyle/>
          <a:p>
            <a:pPr hangingPunct="0">
              <a:lnSpc>
                <a:spcPct val="130000"/>
              </a:lnSpc>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load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某物的量；负载，负荷；大量；工作量；装载量，承载量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装载，承载；装上，装入；把</a:t>
            </a:r>
            <a:r>
              <a:rPr lang="en-US" altLang="zh-CN">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装入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知识.eps" descr="id:2147486321;FounderCES"/>
          <p:cNvPicPr/>
          <p:nvPr/>
        </p:nvPicPr>
        <p:blipFill>
          <a:blip r:embed="rId2">
            <a:clrChange>
              <a:clrFrom>
                <a:srgbClr val="000000">
                  <a:alpha val="0"/>
                </a:srgbClr>
              </a:clrFrom>
              <a:clrTo>
                <a:srgbClr val="000000">
                  <a:alpha val="0"/>
                </a:srgbClr>
              </a:clrTo>
            </a:clrChange>
          </a:blip>
          <a:stretch>
            <a:fillRect/>
          </a:stretch>
        </p:blipFill>
        <p:spPr>
          <a:xfrm>
            <a:off x="3511490" y="785828"/>
            <a:ext cx="5184576" cy="566914"/>
          </a:xfrm>
          <a:prstGeom prst="rect">
            <a:avLst/>
          </a:prstGeom>
        </p:spPr>
      </p:pic>
      <p:pic>
        <p:nvPicPr>
          <p:cNvPr id="6" name="单词冲关.eps" descr="id:2147486349;FounderCES"/>
          <p:cNvPicPr/>
          <p:nvPr/>
        </p:nvPicPr>
        <p:blipFill>
          <a:blip r:embed="rId3"/>
          <a:stretch>
            <a:fillRect/>
          </a:stretch>
        </p:blipFill>
        <p:spPr>
          <a:xfrm>
            <a:off x="362360" y="2029218"/>
            <a:ext cx="1773912" cy="354263"/>
          </a:xfrm>
          <a:prstGeom prst="rect">
            <a:avLst/>
          </a:prstGeom>
        </p:spPr>
      </p:pic>
      <p:sp>
        <p:nvSpPr>
          <p:cNvPr id="7" name="内容占位符 1"/>
          <p:cNvSpPr txBox="1">
            <a:spLocks/>
          </p:cNvSpPr>
          <p:nvPr/>
        </p:nvSpPr>
        <p:spPr bwMode="auto">
          <a:xfrm>
            <a:off x="360854" y="3754899"/>
            <a:ext cx="11485848" cy="1101007"/>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30000"/>
              </a:lnSpc>
            </a:pPr>
            <a:endParaRPr lang="en-US" altLang="zh-CN" sz="500" dirty="0" smtClean="0"/>
          </a:p>
          <a:p>
            <a:pPr>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stairs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站在这些石阶的顶端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仔细看那个</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教材原句S.eps" descr="id:2147486356;FounderCES"/>
          <p:cNvPicPr/>
          <p:nvPr/>
        </p:nvPicPr>
        <p:blipFill>
          <a:blip r:embed="rId4"/>
          <a:stretch>
            <a:fillRect/>
          </a:stretch>
        </p:blipFill>
        <p:spPr>
          <a:xfrm>
            <a:off x="5375126" y="3545857"/>
            <a:ext cx="6471576" cy="425544"/>
          </a:xfrm>
          <a:prstGeom prst="rect">
            <a:avLst/>
          </a:prstGeom>
        </p:spPr>
      </p:pic>
      <p:pic>
        <p:nvPicPr>
          <p:cNvPr id="9" name="单词冲关.eps" descr="id:2147486489;FounderCES"/>
          <p:cNvPicPr/>
          <p:nvPr/>
        </p:nvPicPr>
        <p:blipFill>
          <a:blip r:embed="rId3"/>
          <a:stretch>
            <a:fillRect/>
          </a:stretch>
        </p:blipFill>
        <p:spPr>
          <a:xfrm>
            <a:off x="360854" y="2019972"/>
            <a:ext cx="1775418" cy="354564"/>
          </a:xfrm>
          <a:prstGeom prst="rect">
            <a:avLst/>
          </a:prstGeom>
        </p:spPr>
      </p:pic>
      <p:pic>
        <p:nvPicPr>
          <p:cNvPr id="11" name="图片 10"/>
          <p:cNvPicPr>
            <a:picLocks noChangeAspect="1"/>
          </p:cNvPicPr>
          <p:nvPr/>
        </p:nvPicPr>
        <p:blipFill>
          <a:blip r:embed="rId5"/>
          <a:stretch>
            <a:fillRect/>
          </a:stretch>
        </p:blipFill>
        <p:spPr>
          <a:xfrm>
            <a:off x="360855" y="1545762"/>
            <a:ext cx="11485848" cy="367915"/>
          </a:xfrm>
          <a:prstGeom prst="rect">
            <a:avLst/>
          </a:prstGeom>
        </p:spPr>
      </p:pic>
      <p:sp>
        <p:nvSpPr>
          <p:cNvPr id="5" name="矩形 4"/>
          <p:cNvSpPr/>
          <p:nvPr/>
        </p:nvSpPr>
        <p:spPr>
          <a:xfrm>
            <a:off x="360854" y="4900217"/>
            <a:ext cx="11485848" cy="1481111"/>
          </a:xfrm>
          <a:prstGeom prst="rect">
            <a:avLst/>
          </a:prstGeom>
        </p:spPr>
        <p:txBody>
          <a:bodyPr wrap="square">
            <a:spAutoFit/>
          </a:bodyPr>
          <a:lstStyle/>
          <a:p>
            <a:pPr algn="just">
              <a:lnSpc>
                <a:spcPct val="13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plane took off with a full load</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飞机满载起飞。</a:t>
            </a:r>
            <a:endParaRPr lang="zh-CN" altLang="zh-CN" sz="1050" b="0" dirty="0">
              <a:solidFill>
                <a:srgbClr val="000000"/>
              </a:solidFill>
              <a:cs typeface="Times New Roman" panose="02020603050405020304" pitchFamily="18" charset="0"/>
            </a:endParaRPr>
          </a:p>
          <a:p>
            <a:pPr algn="just">
              <a:lnSpc>
                <a:spcPct val="13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 loaded up carts with all the blankets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bandages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medication and water we could spare</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我们把所有可以省出来的毯子</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绷带</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药物和水塞进推车。</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lack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没有，缺乏，不足，短缺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缺乏，匮乏，短缺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单词冲关.eps" descr="id:2147486489;FounderCES"/>
          <p:cNvPicPr/>
          <p:nvPr/>
        </p:nvPicPr>
        <p:blipFill>
          <a:blip r:embed="rId2"/>
          <a:stretch>
            <a:fillRect/>
          </a:stretch>
        </p:blipFill>
        <p:spPr>
          <a:xfrm>
            <a:off x="360854" y="1356873"/>
            <a:ext cx="1775418" cy="354564"/>
          </a:xfrm>
          <a:prstGeom prst="rect">
            <a:avLst/>
          </a:prstGeom>
        </p:spPr>
      </p:pic>
      <p:sp>
        <p:nvSpPr>
          <p:cNvPr id="6" name="内容占位符 1"/>
          <p:cNvSpPr txBox="1">
            <a:spLocks/>
          </p:cNvSpPr>
          <p:nvPr/>
        </p:nvSpPr>
        <p:spPr bwMode="auto">
          <a:xfrm>
            <a:off x="360854" y="2737734"/>
            <a:ext cx="11485848" cy="2907655"/>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contemporary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lacks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artistic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value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argue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ability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stimulate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discussions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understanding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everyday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objects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pipes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wires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虽然有人说当代艺术缺乏技巧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意义和艺术价值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但也有人认为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它的价值在于它能够激发人们对水管和铁丝等日常物品的新讨论和理解。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528692"/>
            <a:ext cx="6471576" cy="425544"/>
          </a:xfrm>
          <a:prstGeom prst="rect">
            <a:avLst/>
          </a:prstGeom>
        </p:spPr>
      </p:pic>
      <p:pic>
        <p:nvPicPr>
          <p:cNvPr id="9" name="图片 8"/>
          <p:cNvPicPr>
            <a:picLocks noChangeAspect="1"/>
          </p:cNvPicPr>
          <p:nvPr/>
        </p:nvPicPr>
        <p:blipFill>
          <a:blip r:embed="rId4"/>
          <a:stretch>
            <a:fillRect/>
          </a:stretch>
        </p:blipFill>
        <p:spPr>
          <a:xfrm>
            <a:off x="360854" y="883566"/>
            <a:ext cx="11473012" cy="367505"/>
          </a:xfrm>
          <a:prstGeom prst="rect">
            <a:avLst/>
          </a:prstGeom>
        </p:spPr>
      </p:pic>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60848"/>
            <a:ext cx="11485848" cy="2792239"/>
          </a:xfrm>
        </p:spPr>
        <p:txBody>
          <a:bodyPr/>
          <a:lstStyle/>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Despite his lack of experience</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got the job</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他虽然经验不足</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但还是获得了这份工作。</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problem with many modern buildings is that they lack personality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许多现代建筑物的问题在于缺乏特色。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 lacking money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parents managed to send him to university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虽然他的父母缺钱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他们设法把他送入了大学。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893437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lack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因缺乏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lack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不乏</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small plants in that country closed down for lack of fuel</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由于燃料不足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那个国家的很多小工厂都关闭了。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Chinese contemporary literature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no lack of descriptions related to death</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中国当代文学中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不乏有关死亡的叙述。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
        <p:nvSpPr>
          <p:cNvPr id="4" name="内容占位符 1"/>
          <p:cNvSpPr txBox="1">
            <a:spLocks/>
          </p:cNvSpPr>
          <p:nvPr/>
        </p:nvSpPr>
        <p:spPr bwMode="auto">
          <a:xfrm>
            <a:off x="360854" y="4148896"/>
            <a:ext cx="11485848" cy="576248"/>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92288"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lacking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没有的，缺乏的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3"/>
          <a:stretch>
            <a:fillRect/>
          </a:stretch>
        </p:blipFill>
        <p:spPr>
          <a:xfrm>
            <a:off x="370574" y="4310501"/>
            <a:ext cx="1821926" cy="323119"/>
          </a:xfrm>
          <a:prstGeom prst="rect">
            <a:avLst/>
          </a:prstGeom>
        </p:spPr>
      </p:pic>
      <p:sp>
        <p:nvSpPr>
          <p:cNvPr id="7" name="矩形 6"/>
          <p:cNvSpPr/>
          <p:nvPr/>
        </p:nvSpPr>
        <p:spPr>
          <a:xfrm>
            <a:off x="360854" y="4869160"/>
            <a:ext cx="11485848" cy="1130246"/>
          </a:xfrm>
          <a:prstGeom prst="rect">
            <a:avLst/>
          </a:prstGeom>
        </p:spPr>
        <p:txBody>
          <a:bodyPr wrap="square">
            <a:spAutoFit/>
          </a:bodyPr>
          <a:lstStyle/>
          <a:p>
            <a:pPr algn="just" eaLnBrk="1">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was taken on as a teacher but was found lacking</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was thought not to be good enough</a:t>
            </a:r>
            <a:r>
              <a:rPr lang="zh-CN" altLang="zh-CN" sz="2400" b="0" dirty="0">
                <a:solidFill>
                  <a:srgbClr val="000000"/>
                </a:solidFill>
                <a:cs typeface="Times New Roman" panose="02020603050405020304" pitchFamily="18" charset="0"/>
              </a:rPr>
              <a:t>）</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他获聘为教师</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能力却显得一般。</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8456773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stimulate </a:t>
            </a:r>
            <a:r>
              <a:rPr lang="en-US" altLang="zh-CN" i="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刺激，促使，促进；激励；使兴奋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21818"/>
            <a:ext cx="11485848" cy="2541401"/>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30000"/>
              </a:lnSpc>
            </a:pPr>
            <a:endParaRPr lang="en-US" altLang="zh-CN" sz="500" dirty="0"/>
          </a:p>
          <a:p>
            <a:pPr>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contemporary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lacks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artistic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value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argue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ability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stimulate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discussions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understanding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everyday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objects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pipes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wires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虽然有人说当代艺术缺乏技巧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意义和艺术价值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但也有人认为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它的价值在于它能够激发人们对水管和铁丝等日常物品的新讨论和理解。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12776"/>
            <a:ext cx="6471576" cy="425544"/>
          </a:xfrm>
          <a:prstGeom prst="rect">
            <a:avLst/>
          </a:prstGeom>
        </p:spPr>
      </p:pic>
      <p:sp>
        <p:nvSpPr>
          <p:cNvPr id="3" name="矩形 2"/>
          <p:cNvSpPr/>
          <p:nvPr/>
        </p:nvSpPr>
        <p:spPr>
          <a:xfrm>
            <a:off x="360854" y="4217020"/>
            <a:ext cx="11485848" cy="1961243"/>
          </a:xfrm>
          <a:prstGeom prst="rect">
            <a:avLst/>
          </a:prstGeom>
        </p:spPr>
        <p:txBody>
          <a:bodyPr wrap="square">
            <a:spAutoFit/>
          </a:bodyPr>
          <a:lstStyle/>
          <a:p>
            <a:pPr algn="just">
              <a:lnSpc>
                <a:spcPct val="13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article can be used to stimulate discussion among students</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这篇文章可用来活跃学生的讨论。</a:t>
            </a:r>
            <a:endParaRPr lang="zh-CN" altLang="zh-CN" sz="1050" b="0" dirty="0">
              <a:solidFill>
                <a:srgbClr val="000000"/>
              </a:solidFill>
              <a:cs typeface="Times New Roman" panose="02020603050405020304" pitchFamily="18" charset="0"/>
            </a:endParaRPr>
          </a:p>
          <a:p>
            <a:pPr algn="just">
              <a:lnSpc>
                <a:spcPct val="13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conference stimulated him to study the subject in more depth</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这次会议促使他更深入地研究那个课题。</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2681424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04864"/>
            <a:ext cx="11485848" cy="576248"/>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stimulation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激励；兴奋（</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2366469"/>
            <a:ext cx="1821926" cy="323119"/>
          </a:xfrm>
          <a:prstGeom prst="rect">
            <a:avLst/>
          </a:prstGeom>
        </p:spPr>
      </p:pic>
      <p:sp>
        <p:nvSpPr>
          <p:cNvPr id="5" name="矩形 4"/>
          <p:cNvSpPr/>
          <p:nvPr/>
        </p:nvSpPr>
        <p:spPr>
          <a:xfrm>
            <a:off x="360854" y="2849589"/>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People who lack stimulation in their working lives are likely to be depressed and suffer from </a:t>
            </a:r>
            <a:r>
              <a:rPr lang="en-US" altLang="zh-CN" sz="2400" b="0" dirty="0">
                <a:solidFill>
                  <a:srgbClr val="000000"/>
                </a:solidFill>
                <a:latin typeface="宋体" panose="02010600030101010101" pitchFamily="2" charset="-122"/>
                <a:cs typeface="Times New Roman" panose="02020603050405020304" pitchFamily="18" charset="0"/>
              </a:rPr>
              <a:t>“</a:t>
            </a:r>
            <a:r>
              <a:rPr lang="en-US" altLang="zh-CN" sz="2400" b="0" dirty="0">
                <a:solidFill>
                  <a:srgbClr val="000000"/>
                </a:solidFill>
                <a:cs typeface="Times New Roman" panose="02020603050405020304" pitchFamily="18" charset="0"/>
              </a:rPr>
              <a:t>underload syndrome</a:t>
            </a:r>
            <a:r>
              <a:rPr lang="en-US" altLang="zh-CN" sz="2400" b="0" dirty="0">
                <a:solidFill>
                  <a:srgbClr val="000000"/>
                </a:solidFill>
                <a:latin typeface="宋体" panose="02010600030101010101" pitchFamily="2" charset="-122"/>
                <a:cs typeface="Times New Roman" panose="02020603050405020304" pitchFamily="18" charset="0"/>
              </a:rPr>
              <a:t>”</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工作上缺少动力的人有可能会表现得抑郁</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还可能会患上</a:t>
            </a:r>
            <a:r>
              <a:rPr lang="en-US" altLang="zh-CN" sz="2400" b="0" dirty="0">
                <a:solidFill>
                  <a:srgbClr val="000000"/>
                </a:solidFill>
                <a:latin typeface="宋体" panose="02010600030101010101" pitchFamily="2" charset="-122"/>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动力不足综合征</a:t>
            </a:r>
            <a:r>
              <a:rPr lang="en-US" altLang="zh-CN" sz="2400" b="0" dirty="0">
                <a:solidFill>
                  <a:srgbClr val="000000"/>
                </a:solidFill>
                <a:latin typeface="宋体" panose="02010600030101010101" pitchFamily="2" charset="-122"/>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7910806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14517"/>
                <a:ext cx="11485848" cy="4402808"/>
              </a:xfrm>
              <a:solidFill>
                <a:srgbClr val="FCE2D0"/>
              </a:solidFill>
            </p:spPr>
            <p:txBody>
              <a:bodyPr/>
              <a:lstStyle/>
              <a:p>
                <a:pPr algn="dist" hangingPunct="0">
                  <a:spcAft>
                    <a:spcPts val="0"/>
                  </a:spcAft>
                </a:pPr>
                <a14:m>
                  <m:oMath xmlns:m="http://schemas.openxmlformats.org/officeDocument/2006/math">
                    <m:limLow>
                      <m:limLowPr>
                        <m:ctrlPr>
                          <a:rPr lang="zh-CN" altLang="zh-CN" i="1" smtClean="0">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While</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some</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say</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contemporary</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art</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lacks</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skill</m:t>
                            </m:r>
                          </m:e>
                        </m:bar>
                        <m:r>
                          <m:rPr>
                            <m:nor/>
                          </m:rPr>
                          <a:rPr lang="zh-CN"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m:t>
                        </m:r>
                      </m:e>
                      <m:lim>
                        <m:r>
                          <m:rPr>
                            <m:nor/>
                          </m:rPr>
                          <a:rPr lang="zh-CN" altLang="zh-CN">
                            <a:solidFill>
                              <a:srgbClr val="00ADEE"/>
                            </a:solidFill>
                            <a:latin typeface="Times New Roman" panose="02020603050405020304" pitchFamily="18" charset="0"/>
                            <a:ea typeface="楷体" panose="02010609060101010101" pitchFamily="49" charset="-122"/>
                            <a:cs typeface="Times New Roman" panose="02020603050405020304" pitchFamily="18" charset="0"/>
                          </a:rPr>
                          <m:t>让步状语从句</m:t>
                        </m:r>
                      </m:lim>
                    </m:limLow>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meaning</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and</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artistic</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value</m:t>
                            </m:r>
                          </m:e>
                        </m:bar>
                        <m:r>
                          <m:rPr>
                            <m:nor/>
                          </m:rPr>
                          <a:rPr lang="zh-CN"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m:t>
                        </m:r>
                      </m:e>
                      <m:lim>
                        <m:r>
                          <m:rPr>
                            <m:nor/>
                          </m:rP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lim>
                    </m:limLow>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 argue </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that</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its</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worth</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lies</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in</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its</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ability</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to</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stimulate</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new</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discussions</m:t>
                            </m:r>
                            <m:r>
                              <a:rPr lang="en-US" altLang="zh-CN" b="0" i="0" smtClean="0">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and</m:t>
                            </m:r>
                            <m:r>
                              <a:rPr lang="en-US" altLang="zh-CN" b="0" i="0" smtClean="0">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understanding</m:t>
                            </m:r>
                          </m:e>
                        </m:bar>
                      </m:e>
                      <m:lim>
                        <m:r>
                          <a:rPr lang="zh-CN"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宾语从句</m:t>
                        </m:r>
                      </m:lim>
                    </m:limLow>
                  </m:oMath>
                </a14:m>
                <a:r>
                  <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of</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everyday</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objects</m:t>
                            </m:r>
                            <m:r>
                              <a:rPr lang="zh-CN"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such</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as</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water</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pipes</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and</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iron</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wires</m:t>
                            </m:r>
                          </m:e>
                        </m:bar>
                      </m:e>
                      <m:lim>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lim>
                    </m:limLow>
                  </m:oMath>
                </a14:m>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虽然有人说当代艺术缺乏技巧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意义和艺术价值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但也有人认为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它的价值在于它能够激发人们对水管和铁丝等日常物品的新讨论和理解。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414517"/>
                <a:ext cx="11485848" cy="4402808"/>
              </a:xfrm>
              <a:blipFill>
                <a:blip r:embed="rId2"/>
                <a:stretch>
                  <a:fillRect l="-796" r="-849" b="-277"/>
                </a:stretch>
              </a:blipFill>
            </p:spPr>
            <p:txBody>
              <a:bodyPr/>
              <a:lstStyle/>
              <a:p>
                <a:r>
                  <a:rPr lang="zh-CN" altLang="en-US">
                    <a:noFill/>
                  </a:rPr>
                  <a:t> </a:t>
                </a:r>
              </a:p>
            </p:txBody>
          </p:sp>
        </mc:Fallback>
      </mc:AlternateContent>
      <p:pic>
        <p:nvPicPr>
          <p:cNvPr id="3" name="XB4.eps" descr="id:2147486447;FounderCES"/>
          <p:cNvPicPr/>
          <p:nvPr/>
        </p:nvPicPr>
        <p:blipFill>
          <a:blip r:embed="rId3"/>
          <a:stretch>
            <a:fillRect/>
          </a:stretch>
        </p:blipFill>
        <p:spPr>
          <a:xfrm>
            <a:off x="360854" y="876581"/>
            <a:ext cx="1998409" cy="385407"/>
          </a:xfrm>
          <a:prstGeom prst="rect">
            <a:avLst/>
          </a:prstGeom>
        </p:spPr>
      </p:pic>
    </p:spTree>
    <p:extLst>
      <p:ext uri="{BB962C8B-B14F-4D97-AF65-F5344CB8AC3E}">
        <p14:creationId xmlns:p14="http://schemas.microsoft.com/office/powerpoint/2010/main" val="24112992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indent="896938"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 argue that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such as water pipes and iron wires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引导让步状语从句，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引导宾语从句。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6454;FounderCES"/>
          <p:cNvPicPr/>
          <p:nvPr/>
        </p:nvPicPr>
        <p:blipFill>
          <a:blip r:embed="rId2"/>
          <a:stretch>
            <a:fillRect/>
          </a:stretch>
        </p:blipFill>
        <p:spPr>
          <a:xfrm>
            <a:off x="360854" y="920053"/>
            <a:ext cx="912981" cy="298464"/>
          </a:xfrm>
          <a:prstGeom prst="rect">
            <a:avLst/>
          </a:prstGeom>
        </p:spPr>
      </p:pic>
      <p:sp>
        <p:nvSpPr>
          <p:cNvPr id="5" name="内容占位符 1"/>
          <p:cNvSpPr txBox="1">
            <a:spLocks/>
          </p:cNvSpPr>
          <p:nvPr/>
        </p:nvSpPr>
        <p:spPr bwMode="auto">
          <a:xfrm>
            <a:off x="360854" y="1977037"/>
            <a:ext cx="11485848" cy="3900235"/>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882775"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常用于引导三种从句</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while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引导时间状语从句</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while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引导让步状语从句</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用法同</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although</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从句多位于句首。</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while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引导等立并列句</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作并列连词（</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相当于</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whereas</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），引导等立并列句，表示两个句子意思上的对比，</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分句位于句尾，常译成</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拓展.eps" descr="id:2147486363;FounderCES"/>
          <p:cNvPicPr/>
          <p:nvPr/>
        </p:nvPicPr>
        <p:blipFill>
          <a:blip r:embed="rId3"/>
          <a:stretch>
            <a:fillRect/>
          </a:stretch>
        </p:blipFill>
        <p:spPr>
          <a:xfrm>
            <a:off x="370574" y="2138642"/>
            <a:ext cx="1821926" cy="323119"/>
          </a:xfrm>
          <a:prstGeom prst="rect">
            <a:avLst/>
          </a:prstGeom>
        </p:spPr>
      </p:pic>
    </p:spTree>
    <p:extLst>
      <p:ext uri="{BB962C8B-B14F-4D97-AF65-F5344CB8AC3E}">
        <p14:creationId xmlns:p14="http://schemas.microsoft.com/office/powerpoint/2010/main" val="6570133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gained a lot of weight while I was on holiday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我在度假的时候体重增加了很多。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use mobile phones while driving</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you are driving</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开车时不要使用手机。</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father was reading newspapers while my mother was working in the kitchen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我妈妈在厨房干活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我爸爸在看报纸。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must strike while the iron is hot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我们必须趁热打铁。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I see what you say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can’t agree with you</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虽然能理解你说的话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但是我不能同意你的看法。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I’d be willing to help you on this occasion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may not always be able to in future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虽然这次我愿意帮助你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但以后可能不能总帮你了</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117208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28788"/>
            <a:ext cx="11485848" cy="2308324"/>
          </a:xfrm>
        </p:spPr>
        <p:txBody>
          <a:bodyPr/>
          <a:lstStyle/>
          <a:p>
            <a:pPr lvl="0"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 is very outgoing and confident while Katy’s shy and quiet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汤姆性格外向自信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而凯蒂却羞涩文静。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people waste food while others haven’t enough</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有些人浪费粮食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然而有些人却吃不饱。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998464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ph idx="1"/>
          </p:nvPr>
        </p:nvSpPr>
        <p:spPr>
          <a:xfrm>
            <a:off x="360854" y="1829797"/>
            <a:ext cx="11485848" cy="1130246"/>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shade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（色彩的）浓淡，深浅，色度；阴凉处；（树）荫；暗部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给</a:t>
            </a:r>
            <a:r>
              <a:rPr lang="en-US" altLang="zh-CN">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遮挡（光线）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单词冲关.eps" descr="id:2147486489;FounderCES"/>
          <p:cNvPicPr/>
          <p:nvPr/>
        </p:nvPicPr>
        <p:blipFill>
          <a:blip r:embed="rId2"/>
          <a:stretch>
            <a:fillRect/>
          </a:stretch>
        </p:blipFill>
        <p:spPr>
          <a:xfrm>
            <a:off x="360854" y="1356873"/>
            <a:ext cx="1775418" cy="354564"/>
          </a:xfrm>
          <a:prstGeom prst="rect">
            <a:avLst/>
          </a:prstGeom>
        </p:spPr>
      </p:pic>
      <p:sp>
        <p:nvSpPr>
          <p:cNvPr id="10" name="内容占位符 1"/>
          <p:cNvSpPr txBox="1">
            <a:spLocks/>
          </p:cNvSpPr>
          <p:nvPr/>
        </p:nvSpPr>
        <p:spPr bwMode="auto">
          <a:xfrm>
            <a:off x="360854" y="3171309"/>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endParaRPr lang="en-US" altLang="zh-CN" sz="500" dirty="0"/>
          </a:p>
          <a:p>
            <a:pPr eaLnBrk="1">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sunflowers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shades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yellow</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它展示了花瓶里的向日葵</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大部分是三种深浅不同的黄色。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教材原句S.eps" descr="id:2147486356;FounderCES"/>
          <p:cNvPicPr/>
          <p:nvPr/>
        </p:nvPicPr>
        <p:blipFill>
          <a:blip r:embed="rId3"/>
          <a:stretch>
            <a:fillRect/>
          </a:stretch>
        </p:blipFill>
        <p:spPr>
          <a:xfrm>
            <a:off x="5375126" y="2962267"/>
            <a:ext cx="6471576" cy="425544"/>
          </a:xfrm>
          <a:prstGeom prst="rect">
            <a:avLst/>
          </a:prstGeom>
        </p:spPr>
      </p:pic>
      <p:pic>
        <p:nvPicPr>
          <p:cNvPr id="13" name="图片 12"/>
          <p:cNvPicPr>
            <a:picLocks noChangeAspect="1"/>
          </p:cNvPicPr>
          <p:nvPr/>
        </p:nvPicPr>
        <p:blipFill>
          <a:blip r:embed="rId4"/>
          <a:stretch>
            <a:fillRect/>
          </a:stretch>
        </p:blipFill>
        <p:spPr>
          <a:xfrm>
            <a:off x="360855" y="879791"/>
            <a:ext cx="11485848" cy="361985"/>
          </a:xfrm>
          <a:prstGeom prst="rect">
            <a:avLst/>
          </a:prstGeom>
        </p:spPr>
      </p:pic>
    </p:spTree>
    <p:extLst>
      <p:ext uri="{BB962C8B-B14F-4D97-AF65-F5344CB8AC3E}">
        <p14:creationId xmlns:p14="http://schemas.microsoft.com/office/powerpoint/2010/main" val="22559581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load of/loads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很多，大量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a load off one’s mind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使某人如释重负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a load of</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注意，仔细看（</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常用于表示惊讶或羡慕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got a load of complaints about the loud music</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因为音乐的声音放得大了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我们招来了许多抱怨。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have helped to take a load off his mind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我们帮助他消除了思想负担。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a load of this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got married yesterday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她昨天结婚了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13325902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trees provide shade for the animals in the summer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夏天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这些树为动物提供乘凉的地方。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painting needs more light and shade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这幅画明暗层次不够。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can’t look directly into 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you’ve got to shade your eyes or close them altogether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你不能直视它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你必须遮住眼睛或索性闭上。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shade of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的阴凉处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accepted the ice water and went to sit in the shade of a tall tree</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我接过冰水</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走到一棵大树底下去乘凉。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8.eps" descr="id:2147486377;FounderCES"/>
          <p:cNvPicPr/>
          <p:nvPr/>
        </p:nvPicPr>
        <p:blipFill>
          <a:blip r:embed="rId2"/>
          <a:stretch>
            <a:fillRect/>
          </a:stretch>
        </p:blipFill>
        <p:spPr>
          <a:xfrm>
            <a:off x="394016" y="3693047"/>
            <a:ext cx="879819" cy="298464"/>
          </a:xfrm>
          <a:prstGeom prst="rect">
            <a:avLst/>
          </a:prstGeom>
        </p:spPr>
      </p:pic>
    </p:spTree>
    <p:extLst>
      <p:ext uri="{BB962C8B-B14F-4D97-AF65-F5344CB8AC3E}">
        <p14:creationId xmlns:p14="http://schemas.microsoft.com/office/powerpoint/2010/main" val="35361864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accident</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accidentally</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偶然</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意外地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251784"/>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artistic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discovered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accident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collect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payment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当他被派到诗人王维家中收酒钱时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他的艺术天赋被偶然发现了。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042742"/>
            <a:ext cx="6471576" cy="425544"/>
          </a:xfrm>
          <a:prstGeom prst="rect">
            <a:avLst/>
          </a:prstGeom>
        </p:spPr>
      </p:pic>
      <p:sp>
        <p:nvSpPr>
          <p:cNvPr id="5" name="矩形 4"/>
          <p:cNvSpPr/>
          <p:nvPr/>
        </p:nvSpPr>
        <p:spPr>
          <a:xfrm>
            <a:off x="360854" y="4074096"/>
            <a:ext cx="7462544" cy="57624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 met together by accident</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我们偶然相会。</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7665473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chance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偶然地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design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故意地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purpose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故意地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
        <p:nvSpPr>
          <p:cNvPr id="5" name="矩形 4"/>
          <p:cNvSpPr/>
          <p:nvPr/>
        </p:nvSpPr>
        <p:spPr>
          <a:xfrm>
            <a:off x="360854" y="2492896"/>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pair met often—at first by chance but later by design</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这两个人经常见面</a:t>
            </a:r>
            <a:r>
              <a:rPr lang="en-US" altLang="zh-CN" sz="2400" b="0" dirty="0">
                <a:solidFill>
                  <a:srgbClr val="000000"/>
                </a:solidFill>
                <a:ea typeface="楷体" panose="02010609060101010101" pitchFamily="49" charset="-122"/>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开始是偶然的</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后来就是有意的了。</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That was an accident</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following several attempts on purpose</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那是意外</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后来的几次尝试就是故意的了。</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7100164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684244"/>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❶</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Born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Dynasty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support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working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shop</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唐初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出生在一个贫穷的家庭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年轻的韩干不得不在当地的一家酒肆工作来养家。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86447;FounderCES"/>
          <p:cNvPicPr/>
          <p:nvPr/>
        </p:nvPicPr>
        <p:blipFill>
          <a:blip r:embed="rId2"/>
          <a:stretch>
            <a:fillRect/>
          </a:stretch>
        </p:blipFill>
        <p:spPr>
          <a:xfrm>
            <a:off x="360854" y="876581"/>
            <a:ext cx="1998409" cy="385407"/>
          </a:xfrm>
          <a:prstGeom prst="rect">
            <a:avLst/>
          </a:prstGeom>
        </p:spPr>
      </p:pic>
      <p:sp>
        <p:nvSpPr>
          <p:cNvPr id="4" name="内容占位符 1"/>
          <p:cNvSpPr txBox="1">
            <a:spLocks/>
          </p:cNvSpPr>
          <p:nvPr/>
        </p:nvSpPr>
        <p:spPr bwMode="auto">
          <a:xfrm>
            <a:off x="360854" y="321297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7425">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young Han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had to help support his family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作方式状语，意为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的方式</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3"/>
          <a:stretch>
            <a:fillRect/>
          </a:stretch>
        </p:blipFill>
        <p:spPr>
          <a:xfrm>
            <a:off x="394015" y="3405015"/>
            <a:ext cx="912981" cy="298464"/>
          </a:xfrm>
          <a:prstGeom prst="rect">
            <a:avLst/>
          </a:prstGeom>
        </p:spPr>
      </p:pic>
    </p:spTree>
    <p:extLst>
      <p:ext uri="{BB962C8B-B14F-4D97-AF65-F5344CB8AC3E}">
        <p14:creationId xmlns:p14="http://schemas.microsoft.com/office/powerpoint/2010/main" val="38042836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a:solidFill>
            <a:srgbClr val="E6E1EF"/>
          </a:solidFill>
        </p:spPr>
        <p:txBody>
          <a:bodyPr/>
          <a:lstStyle/>
          <a:p>
            <a:pPr indent="1792288" hangingPunct="0">
              <a:spcAft>
                <a:spcPts val="0"/>
              </a:spcAf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的用法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用来表示行为的方式、手段或方法。它强调动作是通过某种手段或方式来实现的，起到修饰或补充动作的作用。它可以用在句子的开头、中间或结尾，用来指明动作的执行方式。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
        <p:nvSpPr>
          <p:cNvPr id="5" name="矩形 4"/>
          <p:cNvSpPr/>
          <p:nvPr/>
        </p:nvSpPr>
        <p:spPr>
          <a:xfrm>
            <a:off x="360854" y="3068960"/>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Students can gain valuable experience by working on the campus radio or magazine</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学生们通过在校园广播电台或校刊工作能够获得宝贵的经验。</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Only by working hard can we make our contributions to our society in the future</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我们只有通过努力学习才能在将来为社会做出自己的贡献。</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0079490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873992"/>
              </a:xfrm>
              <a:solidFill>
                <a:srgbClr val="FCE2D0"/>
              </a:solidFill>
            </p:spPr>
            <p:txBody>
              <a:bodyPr/>
              <a:lstStyle/>
              <a:p>
                <a:pPr hangingPunct="0">
                  <a:spcAft>
                    <a:spcPts val="0"/>
                  </a:spcAft>
                </a:pPr>
                <a:r>
                  <a:rPr lang="en-US" altLang="zh-CN">
                    <a:solidFill>
                      <a:srgbClr val="F3892F"/>
                    </a:solidFill>
                    <a:latin typeface="Cambria Math" panose="02040503050406030204" pitchFamily="18" charset="0"/>
                    <a:ea typeface="MS Mincho"/>
                    <a:cs typeface="Cambria Math" panose="02040503050406030204" pitchFamily="18" charset="0"/>
                  </a:rPr>
                  <a:t>❷</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painted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horses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his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brush</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presenting</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every</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detail</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独立主格结构</m:t>
                        </m:r>
                      </m:lim>
                    </m:limLow>
                  </m:oMath>
                </a14:m>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r>
                      <a:rPr lang="en-US"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t> </m:t>
                    </m:r>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that</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he</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saw</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with</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his</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own</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eyes</m:t>
                            </m:r>
                          </m:e>
                        </m:bar>
                      </m:e>
                      <m:lim>
                        <m:r>
                          <a:rPr lang="zh-CN"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定语从句</m:t>
                        </m:r>
                      </m:lim>
                    </m:limLow>
                  </m:oMath>
                </a14:m>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韩干日复一日地画马</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他的画笔呈现出他亲眼所见的每一个细节。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873992"/>
              </a:xfrm>
              <a:blipFill>
                <a:blip r:embed="rId2"/>
                <a:stretch>
                  <a:fillRect l="-796" r="-849" b="-636"/>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37389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此句主干为</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 Gan painted the horses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brush presenting every detail that he saw with his own eyes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为含有定语从句的独立主格结构。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3"/>
          <a:stretch>
            <a:fillRect/>
          </a:stretch>
        </p:blipFill>
        <p:spPr>
          <a:xfrm>
            <a:off x="360854" y="3912847"/>
            <a:ext cx="912981" cy="298464"/>
          </a:xfrm>
          <a:prstGeom prst="rect">
            <a:avLst/>
          </a:prstGeom>
        </p:spPr>
      </p:pic>
    </p:spTree>
    <p:extLst>
      <p:ext uri="{BB962C8B-B14F-4D97-AF65-F5344CB8AC3E}">
        <p14:creationId xmlns:p14="http://schemas.microsoft.com/office/powerpoint/2010/main" val="17857093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a:solidFill>
            <a:srgbClr val="E6E1EF"/>
          </a:solidFill>
        </p:spPr>
        <p:txBody>
          <a:bodyPr/>
          <a:lstStyle/>
          <a:p>
            <a:pPr indent="1792288"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独立主格结构由两部分组成，前一部分是名词或者代词，后一部分是非谓语动词（</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现在分词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过去分词或动词不定式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）或形容词、副词、名词或介词短语。前后两部分具有逻辑主谓关系。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结构特征：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仅用于书面语言，在句中可作时间、原因、条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件、伴随状语。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需用逗号与其主句隔开，常位于句首或句尾。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独立主格结构的逻辑主语与句子主语不是同一主语。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Tree>
    <p:extLst>
      <p:ext uri="{BB962C8B-B14F-4D97-AF65-F5344CB8AC3E}">
        <p14:creationId xmlns:p14="http://schemas.microsoft.com/office/powerpoint/2010/main" val="243985930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boy goes to the classroom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books in hands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那个男孩手里拿着书去了教室。</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伴随状语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weather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nice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decided to go for a picnic</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天气很好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我们决定去野餐。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原因状语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 permitting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will go for an outing tomorrow</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如果时间允许的话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我们明天会去郊游。</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条件状语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 glasses broken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couldn’t see the words on the blackboard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由于眼镜坏了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她看不见黑板上的字。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原因状语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friends to come tonight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is busy preparing the dinner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他的朋友们今晚要来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他正忙着准备晚餐。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原因状语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6130466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48880"/>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book now a best-seller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felt pleased with that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他的书现在是畅销书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他为此感到很满意。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原因状语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many people absent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meeting had to be called off</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这么多人缺席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会议不得不取消。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原因状语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762829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579967"/>
          </a:xfrm>
        </p:spPr>
        <p:txBody>
          <a:bodyPr/>
          <a:lstStyle/>
          <a:p>
            <a:pPr algn="ctr" hangingPunct="0">
              <a:spcAft>
                <a:spcPts val="0"/>
              </a:spcAft>
            </a:pPr>
            <a:r>
              <a:rPr lang="zh-CN" altLang="zh-CN">
                <a:solidFill>
                  <a:srgbClr val="68A88C"/>
                </a:solidFill>
                <a:latin typeface="Times New Roman" panose="02020603050405020304" pitchFamily="18" charset="0"/>
                <a:ea typeface="黑体" panose="02010609060101010101" pitchFamily="49" charset="-122"/>
                <a:cs typeface="Times New Roman" panose="02020603050405020304" pitchFamily="18" charset="0"/>
              </a:rPr>
              <a:t>现在进行时的被动语态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语法疑难破.eps" descr="id:2147486944;FounderCES"/>
          <p:cNvPicPr/>
          <p:nvPr/>
        </p:nvPicPr>
        <p:blipFill>
          <a:blip r:embed="rId2"/>
          <a:stretch>
            <a:fillRect/>
          </a:stretch>
        </p:blipFill>
        <p:spPr>
          <a:xfrm>
            <a:off x="3513861" y="798431"/>
            <a:ext cx="5179834" cy="541707"/>
          </a:xfrm>
          <a:prstGeom prst="rect">
            <a:avLst/>
          </a:prstGeom>
        </p:spPr>
      </p:pic>
      <p:sp>
        <p:nvSpPr>
          <p:cNvPr id="5" name="内容占位符 1"/>
          <p:cNvSpPr txBox="1">
            <a:spLocks/>
          </p:cNvSpPr>
          <p:nvPr/>
        </p:nvSpPr>
        <p:spPr bwMode="auto">
          <a:xfrm>
            <a:off x="360854" y="260577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现在进行时是英语中表达正在发生或进行的动作的一种时态。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360855" y="2068863"/>
            <a:ext cx="1629895" cy="462533"/>
          </a:xfrm>
          <a:prstGeom prst="rect">
            <a:avLst/>
          </a:prstGeom>
        </p:spPr>
      </p:pic>
      <p:sp>
        <p:nvSpPr>
          <p:cNvPr id="7" name="矩形 6"/>
          <p:cNvSpPr/>
          <p:nvPr/>
        </p:nvSpPr>
        <p:spPr>
          <a:xfrm>
            <a:off x="478582" y="1972803"/>
            <a:ext cx="1422184"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一</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定义</a:t>
            </a:r>
            <a:endParaRPr lang="zh-CN" altLang="zh-CN" sz="1050">
              <a:solidFill>
                <a:schemeClr val="bg1"/>
              </a:solidFill>
              <a:cs typeface="Times New Roman" panose="02020603050405020304" pitchFamily="18" charset="0"/>
            </a:endParaRPr>
          </a:p>
        </p:txBody>
      </p:sp>
      <p:sp>
        <p:nvSpPr>
          <p:cNvPr id="8" name="内容占位符 1"/>
          <p:cNvSpPr txBox="1">
            <a:spLocks/>
          </p:cNvSpPr>
          <p:nvPr/>
        </p:nvSpPr>
        <p:spPr bwMode="auto">
          <a:xfrm>
            <a:off x="360854" y="395493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现在进行时的被动语态的基本结构：</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am/is/are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＋及物动词（</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）的过去分词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图片 8"/>
          <p:cNvPicPr>
            <a:picLocks noChangeAspect="1"/>
          </p:cNvPicPr>
          <p:nvPr/>
        </p:nvPicPr>
        <p:blipFill>
          <a:blip r:embed="rId3"/>
          <a:stretch>
            <a:fillRect/>
          </a:stretch>
        </p:blipFill>
        <p:spPr>
          <a:xfrm>
            <a:off x="360854" y="3378439"/>
            <a:ext cx="1701904" cy="462533"/>
          </a:xfrm>
          <a:prstGeom prst="rect">
            <a:avLst/>
          </a:prstGeom>
        </p:spPr>
      </p:pic>
      <p:sp>
        <p:nvSpPr>
          <p:cNvPr id="10" name="矩形 9"/>
          <p:cNvSpPr/>
          <p:nvPr/>
        </p:nvSpPr>
        <p:spPr>
          <a:xfrm>
            <a:off x="478582" y="3264724"/>
            <a:ext cx="1499128"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二</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 结构</a:t>
            </a:r>
            <a:endParaRPr lang="zh-CN" altLang="zh-CN" sz="1050">
              <a:solidFill>
                <a:schemeClr val="bg1"/>
              </a:solidFill>
              <a:cs typeface="Times New Roman" panose="02020603050405020304" pitchFamily="18" charset="0"/>
            </a:endParaRPr>
          </a:p>
        </p:txBody>
      </p:sp>
    </p:spTree>
    <p:extLst>
      <p:ext uri="{BB962C8B-B14F-4D97-AF65-F5344CB8AC3E}">
        <p14:creationId xmlns:p14="http://schemas.microsoft.com/office/powerpoint/2010/main" val="32765471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unload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船上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）卸，取下；拆掉，退出，取出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upload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dirty="0" err="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上传，上载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上载（</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或上传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）的数据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download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dirty="0" err="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下载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已下载的数据资料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overload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dirty="0" err="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使超载；使（</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）超负荷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超负荷，过多，过量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
        <p:nvSpPr>
          <p:cNvPr id="5" name="矩形 4"/>
          <p:cNvSpPr/>
          <p:nvPr/>
        </p:nvSpPr>
        <p:spPr>
          <a:xfrm>
            <a:off x="360854" y="3068960"/>
            <a:ext cx="11485848" cy="2862322"/>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Unload jobs can be grouped together with load jobs in the same project</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卸载作业可以和同一项目中的加载作业组合在一起。</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You also can delete or upload documents</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您还可以删除或上传文档。</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Could you download some music for me</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你能帮我下载一些音乐吗</a:t>
            </a:r>
            <a:r>
              <a:rPr lang="zh-CN" altLang="zh-CN" sz="2400" b="0" dirty="0">
                <a:solidFill>
                  <a:srgbClr val="000000"/>
                </a:solidFill>
                <a:cs typeface="Times New Roman" panose="02020603050405020304" pitchFamily="18" charset="0"/>
              </a:rPr>
              <a:t>？</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Don't let your audience suffer from animation overload</a:t>
            </a:r>
            <a:r>
              <a:rPr lang="en-US" altLang="zh-CN" sz="2400" b="0" dirty="0">
                <a:solidFill>
                  <a:srgbClr val="25477F"/>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不要让你的观众看到过多的动画。</a:t>
            </a:r>
            <a:endParaRPr lang="zh-CN" altLang="zh-CN" sz="1050" b="0" spc="-1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4896142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4454233"/>
          </a:xfrm>
        </p:spPr>
        <p:txBody>
          <a:bodyPr/>
          <a:lstStyle/>
          <a:p>
            <a:pPr hangingPunct="0">
              <a:spcAft>
                <a:spcPts val="0"/>
              </a:spcAft>
            </a:pP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表示正在进行或正在发生的被动动作。如：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bedroom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is being painted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我的卧室现在正在被粉刷中。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表示现阶段或目前这段时间正在进行的被动动作，但这一被动动作在此时此刻不一定正在发生。如：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bridge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is being built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the workers from Shandong Province</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这座桥正被来自山东的工人建造。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少数及物动词的进行时表示按计划、安排将要承受某个动作。如：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concert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is being held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tonight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今晚举行一场音乐会。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838018"/>
            <a:ext cx="1701904" cy="462533"/>
          </a:xfrm>
          <a:prstGeom prst="rect">
            <a:avLst/>
          </a:prstGeom>
        </p:spPr>
      </p:pic>
      <p:sp>
        <p:nvSpPr>
          <p:cNvPr id="5" name="矩形 4"/>
          <p:cNvSpPr/>
          <p:nvPr/>
        </p:nvSpPr>
        <p:spPr>
          <a:xfrm>
            <a:off x="478582" y="724303"/>
            <a:ext cx="1499128"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三</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 用法</a:t>
            </a:r>
            <a:endParaRPr lang="zh-CN" altLang="zh-CN" sz="1050">
              <a:solidFill>
                <a:schemeClr val="bg1"/>
              </a:solidFill>
              <a:cs typeface="Times New Roman" panose="02020603050405020304" pitchFamily="18" charset="0"/>
            </a:endParaRPr>
          </a:p>
        </p:txBody>
      </p:sp>
    </p:spTree>
    <p:extLst>
      <p:ext uri="{BB962C8B-B14F-4D97-AF65-F5344CB8AC3E}">
        <p14:creationId xmlns:p14="http://schemas.microsoft.com/office/powerpoint/2010/main" val="19494099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under/in/on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可表示现在进行时的被动语态的含义。如：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telephone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is in use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telephone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is being used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电话正在使用中。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new products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are on show</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new products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are being shown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许多新产品正在展示中。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与情态动词连用，表示对现在正在发生的被动行为的推测。如：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know what John is doing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is ill</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may be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being examined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the doctor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你知道约翰正在做什么吗？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他生病了。他也许正在被医生检查</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2533783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64836"/>
            <a:ext cx="11485848" cy="1684244"/>
          </a:xfrm>
        </p:spPr>
        <p:txBody>
          <a:bodyPr/>
          <a:lstStyle/>
          <a:p>
            <a:pPr lvl="0"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注意：动词短语变为被动语态时，短语中的介词或副词不能省掉，应当看成一个整体。如：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children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are being taken good care of</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here</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孩子们在这里被照顾得很不错。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8481349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990581"/>
            <a:ext cx="11485848" cy="2792239"/>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学科核心素养是学科育人价值的集中体现，是学生通过学科学习而逐步形成的正确价值观念、必备品格和关键能力。英语学科的核心素养包括语言能力、思维品质、文化意识和学习能力。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本文主要讲述了英国最著名抽象画家之一弗兰克</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鲍林正在出售自己的作品，以资助英国</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所小学的艺术教育。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通.eps" descr="id:2147487007;FounderCES"/>
          <p:cNvPicPr/>
          <p:nvPr/>
        </p:nvPicPr>
        <p:blipFill>
          <a:blip r:embed="rId2"/>
          <a:stretch>
            <a:fillRect/>
          </a:stretch>
        </p:blipFill>
        <p:spPr>
          <a:xfrm>
            <a:off x="3513861" y="798431"/>
            <a:ext cx="5179834" cy="541707"/>
          </a:xfrm>
          <a:prstGeom prst="rect">
            <a:avLst/>
          </a:prstGeom>
        </p:spPr>
      </p:pic>
      <p:pic>
        <p:nvPicPr>
          <p:cNvPr id="5" name="素养解读.eps" descr="id:2147487014;FounderCES"/>
          <p:cNvPicPr/>
          <p:nvPr/>
        </p:nvPicPr>
        <p:blipFill>
          <a:blip r:embed="rId3"/>
          <a:stretch>
            <a:fillRect/>
          </a:stretch>
        </p:blipFill>
        <p:spPr>
          <a:xfrm>
            <a:off x="2084474" y="1472989"/>
            <a:ext cx="8038608" cy="384740"/>
          </a:xfrm>
          <a:prstGeom prst="rect">
            <a:avLst/>
          </a:prstGeom>
        </p:spPr>
      </p:pic>
    </p:spTree>
    <p:extLst>
      <p:ext uri="{BB962C8B-B14F-4D97-AF65-F5344CB8AC3E}">
        <p14:creationId xmlns:p14="http://schemas.microsoft.com/office/powerpoint/2010/main" val="252650025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3954"/>
          </a:xfrm>
        </p:spPr>
        <p:txBody>
          <a:bodyPr/>
          <a:lstStyle/>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艺术教育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思维品质和文化意识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AC7D9F"/>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Frank Bowling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of Britain’s most celebrated abstract painters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selling prints of his work to help fund art supplies for 100 primary schools in the UK</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part of a project that he hopes will be a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 changer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art education by making state school students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art is not off limits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728338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 education in state schools is under threat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its cost on per pupil in England falling by nearly 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real terms since 2009 and many institutions having to cut back on art lessons including fine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study by the Fabian Society in 2019 found that 68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primary school teachers in England felt there was less art education then than in 2010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under half believing the quality had decreased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Bowling’s son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 Bowling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organise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project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Proceeds from the sale of 100 signed prints will fund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 packages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include canvas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paint and six-lesson curriculum that could give about 30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primary school children an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alternative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introduction to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said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Enabling children of all ages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irrespective of their family background or their means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have access to art education and material is the goal</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2770045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idea for the project came when Frank Bowling began to receive invitations from London schools whose pupils were using his work as inspiration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Together with his son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started visiting schools and doing presentations to six- and seven-year-olds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were things they needed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Ben noted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 schools in England have become the preserve of the elite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Frank Bowling said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Artists will always do what they have to do and find ways of doing</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Art finds a way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young children need schools to be a place of artistic possibilities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not just about making art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about making sure they feel inspired to create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matter what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7455243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407406" y="1340768"/>
                <a:ext cx="11457948" cy="3172150"/>
              </a:xfrm>
              <a:solidFill>
                <a:srgbClr val="FCE2D0"/>
              </a:solidFill>
            </p:spPr>
            <p:txBody>
              <a:bodyPr/>
              <a:lstStyle/>
              <a:p>
                <a:pPr algn="dist" hangingPunct="0">
                  <a:spcAft>
                    <a:spcPts val="0"/>
                  </a:spcAft>
                </a:pPr>
                <a:r>
                  <a:rPr lang="en-US" altLang="zh-CN" dirty="0" smtClean="0">
                    <a:solidFill>
                      <a:srgbClr val="F08100"/>
                    </a:solidFill>
                    <a:latin typeface="Cambria Math" panose="02040503050406030204" pitchFamily="18" charset="0"/>
                    <a:ea typeface="MS Mincho"/>
                    <a:cs typeface="Cambria Math" panose="02040503050406030204" pitchFamily="18" charset="0"/>
                  </a:rPr>
                  <a:t>❶</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education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with</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its</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cost</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on</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per</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pupil</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in</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England</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e>
                        </m:bar>
                      </m:e>
                      <m:lim>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with</m:t>
                        </m:r>
                        <m:r>
                          <m:rPr>
                            <m:nor/>
                          </m:rPr>
                          <a:rPr lang="zh-CN" altLang="zh-CN">
                            <a:solidFill>
                              <a:srgbClr val="00ADEE"/>
                            </a:solidFill>
                            <a:ea typeface="楷体" panose="02010609060101010101" pitchFamily="49" charset="-122"/>
                            <a:cs typeface="Times New Roman" panose="02020603050405020304" pitchFamily="18" charset="0"/>
                          </a:rPr>
                          <m:t>的复合结构作原因状语</m:t>
                        </m:r>
                      </m:lim>
                    </m:limLow>
                  </m:oMath>
                </a14:m>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falling</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by</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nearly</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10</m:t>
                            </m:r>
                            <m:r>
                              <a:rPr lang="zh-CN"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in</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real</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terms</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since</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2009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and</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many</m:t>
                            </m:r>
                            <m:r>
                              <a:rPr lang="en-US" altLang="zh-CN" b="0" i="0" smtClean="0">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institutions</m:t>
                            </m:r>
                            <m:r>
                              <a:rPr lang="en-US" altLang="zh-CN" b="0" i="0" smtClean="0">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having</m:t>
                            </m:r>
                            <m:r>
                              <a:rPr lang="en-US" altLang="zh-CN" b="0" i="0" spc="-100" smtClean="0">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institutions</m:t>
                            </m:r>
                          </m:e>
                        </m:bar>
                      </m:e>
                      <m:lim>
                        <m:r>
                          <a:rPr lang="en-US" altLang="zh-CN" b="0" i="0" smtClean="0">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lim>
                    </m:limLow>
                  </m:oMath>
                </a14:m>
                <a:r>
                  <a:rPr lang="en-US" alt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having</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to</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cut</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back</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on</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art</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lessons</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including</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fine</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art</m:t>
                            </m:r>
                          </m:e>
                        </m:bar>
                      </m:e>
                      <m:lim>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lim>
                    </m:limLow>
                  </m:oMath>
                </a14:m>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407406" y="1340768"/>
                <a:ext cx="11457948" cy="3172150"/>
              </a:xfrm>
              <a:blipFill>
                <a:blip r:embed="rId2"/>
                <a:stretch>
                  <a:fillRect l="-852"/>
                </a:stretch>
              </a:blipFill>
            </p:spPr>
            <p:txBody>
              <a:bodyPr/>
              <a:lstStyle/>
              <a:p>
                <a:r>
                  <a:rPr lang="zh-CN" altLang="en-US">
                    <a:noFill/>
                  </a:rPr>
                  <a:t> </a:t>
                </a:r>
              </a:p>
            </p:txBody>
          </p:sp>
        </mc:Fallback>
      </mc:AlternateContent>
      <p:pic>
        <p:nvPicPr>
          <p:cNvPr id="3" name="句型解读.eps" descr="id:2147487021;FounderCES"/>
          <p:cNvPicPr/>
          <p:nvPr/>
        </p:nvPicPr>
        <p:blipFill>
          <a:blip r:embed="rId3"/>
          <a:stretch>
            <a:fillRect/>
          </a:stretch>
        </p:blipFill>
        <p:spPr>
          <a:xfrm>
            <a:off x="379506" y="902529"/>
            <a:ext cx="1697873" cy="333511"/>
          </a:xfrm>
          <a:prstGeom prst="rect">
            <a:avLst/>
          </a:prstGeom>
        </p:spPr>
      </p:pic>
      <p:sp>
        <p:nvSpPr>
          <p:cNvPr id="4" name="内容占位符 1"/>
          <p:cNvSpPr txBox="1">
            <a:spLocks/>
          </p:cNvSpPr>
          <p:nvPr/>
        </p:nvSpPr>
        <p:spPr bwMode="auto">
          <a:xfrm>
            <a:off x="360854" y="467501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年以来，英国每位学生的实际成本下降了近</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％，并且许多机构不得不削减包括美术在内的艺术课程，公立学校的艺术教育正受到威胁。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译文.eps" descr="id:2147487035;FounderCES"/>
          <p:cNvPicPr/>
          <p:nvPr/>
        </p:nvPicPr>
        <p:blipFill>
          <a:blip r:embed="rId4"/>
          <a:stretch>
            <a:fillRect/>
          </a:stretch>
        </p:blipFill>
        <p:spPr>
          <a:xfrm>
            <a:off x="360854" y="4871222"/>
            <a:ext cx="540691" cy="253922"/>
          </a:xfrm>
          <a:prstGeom prst="rect">
            <a:avLst/>
          </a:prstGeom>
        </p:spPr>
      </p:pic>
    </p:spTree>
    <p:extLst>
      <p:ext uri="{BB962C8B-B14F-4D97-AF65-F5344CB8AC3E}">
        <p14:creationId xmlns:p14="http://schemas.microsoft.com/office/powerpoint/2010/main" val="229419455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023713"/>
              </a:xfrm>
              <a:solidFill>
                <a:srgbClr val="FCE2D0"/>
              </a:solidFill>
            </p:spPr>
            <p:txBody>
              <a:bodyPr/>
              <a:lstStyle/>
              <a:p>
                <a:pPr algn="dist" hangingPunct="0">
                  <a:spcAft>
                    <a:spcPts val="0"/>
                  </a:spcAft>
                </a:pPr>
                <a:r>
                  <a:rPr lang="en-US" altLang="zh-CN" dirty="0" smtClean="0">
                    <a:solidFill>
                      <a:srgbClr val="F3892F"/>
                    </a:solidFill>
                    <a:latin typeface="Cambria Math" panose="02040503050406030204" pitchFamily="18" charset="0"/>
                    <a:ea typeface="MS Mincho"/>
                    <a:cs typeface="Cambria Math" panose="02040503050406030204" pitchFamily="18" charset="0"/>
                  </a:rPr>
                  <a:t>❷</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Proceeds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packages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whichinclude</m:t>
                            </m:r>
                            <m:r>
                              <m:rPr>
                                <m:nor/>
                              </m:rPr>
                              <a:rPr lang="en-US" altLang="zh-CN">
                                <a:solidFill>
                                  <a:srgbClr val="00ADEE"/>
                                </a:solidFill>
                                <a:latin typeface="Times New Roman" panose="02020603050405020304" pitchFamily="18" charset="0"/>
                                <a:ea typeface="宋体" panose="02010600030101010101" pitchFamily="2" charset="-122"/>
                              </a:rPr>
                              <m:t> </m:t>
                            </m:r>
                          </m:e>
                        </m:bar>
                      </m:e>
                      <m:lim>
                        <m:r>
                          <a:rPr lang="en-US" altLang="zh-CN" b="0" i="1" smtClean="0">
                            <a:solidFill>
                              <a:srgbClr val="00ADEE"/>
                            </a:solidFill>
                            <a:latin typeface="Cambria Math" panose="02040503050406030204" pitchFamily="18" charset="0"/>
                            <a:ea typeface="宋体" panose="02010600030101010101" pitchFamily="2" charset="-122"/>
                          </a:rPr>
                          <m:t> </m:t>
                        </m:r>
                      </m:lim>
                    </m:limLow>
                  </m:oMath>
                </a14:m>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whichinclude</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canvas</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paint</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and</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six</m:t>
                            </m:r>
                            <m:r>
                              <m:rPr>
                                <m:nor/>
                              </m:rPr>
                              <a:rPr lang="en-US" altLang="zh-CN" i="1">
                                <a:solidFill>
                                  <a:srgbClr val="00ADEE"/>
                                </a:solidFill>
                                <a:latin typeface="Times New Roman" panose="02020603050405020304" pitchFamily="18" charset="0"/>
                                <a:ea typeface="宋体" panose="02010600030101010101" pitchFamily="2" charset="-122"/>
                                <a:cs typeface="Times New Roman" panose="02020603050405020304" pitchFamily="18" charset="0"/>
                              </a:rPr>
                              <m:t>−</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lesson</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curriculum</m:t>
                            </m:r>
                          </m:e>
                        </m:bar>
                      </m:e>
                      <m:lim>
                        <m:r>
                          <m:rPr>
                            <m:nor/>
                          </m:rPr>
                          <a:rPr lang="zh-CN" altLang="zh-CN">
                            <a:solidFill>
                              <a:srgbClr val="00ADEE"/>
                            </a:solidFill>
                            <a:latin typeface="Times New Roman" panose="02020603050405020304" pitchFamily="18" charset="0"/>
                            <a:ea typeface="楷体" panose="02010609060101010101" pitchFamily="49" charset="-122"/>
                            <a:cs typeface="Times New Roman" panose="02020603050405020304" pitchFamily="18" charset="0"/>
                          </a:rPr>
                          <m:t>非限定性定语从句</m:t>
                        </m:r>
                      </m:lim>
                    </m:limLow>
                    <m:r>
                      <a:rPr lang="en-US" altLang="zh-CN"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that</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could</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give</m:t>
                            </m:r>
                            <m:r>
                              <a:rPr lang="en-US" altLang="zh-CN" b="0" i="0" smtClean="0">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about</m:t>
                            </m:r>
                            <m:r>
                              <a:rPr lang="en-US" altLang="zh-CN" b="0" i="0" smtClean="0">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30</m:t>
                            </m:r>
                            <m:r>
                              <a:rPr lang="zh-CN"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000</m:t>
                            </m:r>
                          </m:e>
                        </m:bar>
                      </m:e>
                      <m:lim>
                        <m:r>
                          <m:rPr>
                            <m:nor/>
                          </m:rPr>
                          <a:rPr lang="zh-CN"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m:t>限定性定语从句</m:t>
                        </m:r>
                      </m:lim>
                    </m:limLow>
                  </m:oMath>
                </a14:m>
                <a:r>
                  <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primary</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school</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children</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an</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alternative</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introduction</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to</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art</m:t>
                            </m:r>
                          </m:e>
                        </m:bar>
                      </m:e>
                      <m:lim>
                        <m:r>
                          <m:rPr>
                            <m:nor/>
                          </m:rPr>
                          <a:rPr lang="en-US" altLang="zh-CN" b="0" i="0" smtClean="0">
                            <a:solidFill>
                              <a:srgbClr val="F08100"/>
                            </a:solidFill>
                            <a:latin typeface="Times New Roman" panose="02020603050405020304" pitchFamily="18" charset="0"/>
                            <a:ea typeface="楷体" panose="02010609060101010101" pitchFamily="49" charset="-122"/>
                            <a:cs typeface="Times New Roman" panose="02020603050405020304" pitchFamily="18" charset="0"/>
                          </a:rPr>
                          <m:t> </m:t>
                        </m:r>
                      </m:lim>
                    </m:limLow>
                  </m:oMath>
                </a14:m>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023713"/>
              </a:xfrm>
              <a:blipFill>
                <a:blip r:embed="rId2"/>
                <a:stretch>
                  <a:fillRect l="-796" r="-212"/>
                </a:stretch>
              </a:blipFill>
            </p:spPr>
            <p:txBody>
              <a:bodyPr/>
              <a:lstStyle/>
              <a:p>
                <a:r>
                  <a:rPr lang="zh-CN" altLang="en-US">
                    <a:noFill/>
                  </a:rPr>
                  <a:t> </a:t>
                </a:r>
              </a:p>
            </p:txBody>
          </p:sp>
        </mc:Fallback>
      </mc:AlternateContent>
      <p:sp>
        <p:nvSpPr>
          <p:cNvPr id="5" name="内容占位符 1"/>
          <p:cNvSpPr txBox="1">
            <a:spLocks/>
          </p:cNvSpPr>
          <p:nvPr/>
        </p:nvSpPr>
        <p:spPr bwMode="auto">
          <a:xfrm>
            <a:off x="360854" y="388293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出售</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幅签名版画的收益将用于资助</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艺术包</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，其中包括画布、颜料和六节课的课程，可以为大约</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万名小学生提供艺术的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替代</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入门课程。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译文.eps" descr="id:2147487035;FounderCES"/>
          <p:cNvPicPr/>
          <p:nvPr/>
        </p:nvPicPr>
        <p:blipFill>
          <a:blip r:embed="rId3"/>
          <a:stretch>
            <a:fillRect/>
          </a:stretch>
        </p:blipFill>
        <p:spPr>
          <a:xfrm>
            <a:off x="360854" y="4079134"/>
            <a:ext cx="540691" cy="253922"/>
          </a:xfrm>
          <a:prstGeom prst="rect">
            <a:avLst/>
          </a:prstGeom>
        </p:spPr>
      </p:pic>
    </p:spTree>
    <p:extLst>
      <p:ext uri="{BB962C8B-B14F-4D97-AF65-F5344CB8AC3E}">
        <p14:creationId xmlns:p14="http://schemas.microsoft.com/office/powerpoint/2010/main" val="73793974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16074"/>
                <a:ext cx="11485848" cy="2325701"/>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❸</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project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when</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Frank</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Bowling</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began</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to</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receive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invitations</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时间状语从句</m:t>
                        </m:r>
                      </m:lim>
                    </m:limLow>
                  </m:oMath>
                </a14:m>
                <a:r>
                  <a:rPr lang="en-US" altLang="zh-CN">
                    <a:solidFill>
                      <a:srgbClr val="00ADEE"/>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from</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London</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schools</m:t>
                            </m:r>
                          </m:e>
                        </m:bar>
                      </m:e>
                      <m:lim>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lim>
                    </m:limLow>
                  </m:oMath>
                </a14:m>
                <a:r>
                  <a:rPr lang="en-US" altLang="zh-CN">
                    <a:solidFill>
                      <a:srgbClr val="006FC1"/>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whose</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pupils</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were</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using</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his</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work</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as</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inspiration</m:t>
                            </m:r>
                          </m:e>
                        </m:bar>
                      </m:e>
                      <m:lim>
                        <m:r>
                          <a:rPr lang="zh-CN"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定语从句</m:t>
                        </m:r>
                      </m:lim>
                    </m:limLow>
                  </m:oMath>
                </a14:m>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416074"/>
                <a:ext cx="11485848" cy="2325701"/>
              </a:xfrm>
              <a:blipFill>
                <a:blip r:embed="rId2"/>
                <a:stretch>
                  <a:fillRect l="-796" r="-106" b="-3141"/>
                </a:stretch>
              </a:blipFill>
            </p:spPr>
            <p:txBody>
              <a:bodyPr/>
              <a:lstStyle/>
              <a:p>
                <a:r>
                  <a:rPr lang="zh-CN" altLang="en-US">
                    <a:noFill/>
                  </a:rPr>
                  <a:t> </a:t>
                </a:r>
              </a:p>
            </p:txBody>
          </p:sp>
        </mc:Fallback>
      </mc:AlternateContent>
      <p:sp>
        <p:nvSpPr>
          <p:cNvPr id="5" name="内容占位符 1"/>
          <p:cNvSpPr txBox="1">
            <a:spLocks/>
          </p:cNvSpPr>
          <p:nvPr/>
        </p:nvSpPr>
        <p:spPr bwMode="auto">
          <a:xfrm>
            <a:off x="360854" y="381092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这个项目的想法是当弗兰克</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鲍林开始收到伦敦学校的邀请时产生的，这些学校的学生都以他的作品为灵感。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译文.eps" descr="id:2147487035;FounderCES"/>
          <p:cNvPicPr/>
          <p:nvPr/>
        </p:nvPicPr>
        <p:blipFill>
          <a:blip r:embed="rId3"/>
          <a:stretch>
            <a:fillRect/>
          </a:stretch>
        </p:blipFill>
        <p:spPr>
          <a:xfrm>
            <a:off x="360854" y="4007126"/>
            <a:ext cx="540691" cy="253922"/>
          </a:xfrm>
          <a:prstGeom prst="rect">
            <a:avLst/>
          </a:prstGeom>
        </p:spPr>
      </p:pic>
    </p:spTree>
    <p:extLst>
      <p:ext uri="{BB962C8B-B14F-4D97-AF65-F5344CB8AC3E}">
        <p14:creationId xmlns:p14="http://schemas.microsoft.com/office/powerpoint/2010/main" val="17871861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battle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战斗，战役；斗争，搏斗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斗争，搏斗；奋斗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48977"/>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arms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imagine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arms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celebrating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ancient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battle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她的头和手臂不见了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但你可以想象她高举双臂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庆祝一场古老战斗的结果。</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39935"/>
            <a:ext cx="6471576" cy="425544"/>
          </a:xfrm>
          <a:prstGeom prst="rect">
            <a:avLst/>
          </a:prstGeom>
        </p:spPr>
      </p:pic>
      <p:sp>
        <p:nvSpPr>
          <p:cNvPr id="3" name="矩形 2"/>
          <p:cNvSpPr/>
          <p:nvPr/>
        </p:nvSpPr>
        <p:spPr>
          <a:xfrm>
            <a:off x="360854" y="3501008"/>
            <a:ext cx="11485848" cy="175432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 won the admiration of many people in her battle against cancer</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她在与癌症的对抗中赢得了许多人的钦佩。</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two sides will battle it out in the final next week</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双方将于下周的决赛中决一胜负。</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05763506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2270879"/>
            <a:ext cx="11485848" cy="223824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提供资金，拨款给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decrease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使大小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数量等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）减小，减少，降低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access 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进入；接近；会见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inspiration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灵感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sb11.eps" descr="id:2147487042;FounderCES"/>
          <p:cNvPicPr/>
          <p:nvPr/>
        </p:nvPicPr>
        <p:blipFill>
          <a:blip r:embed="rId2"/>
          <a:stretch>
            <a:fillRect/>
          </a:stretch>
        </p:blipFill>
        <p:spPr>
          <a:xfrm>
            <a:off x="360854" y="1885221"/>
            <a:ext cx="1584176" cy="368883"/>
          </a:xfrm>
          <a:prstGeom prst="rect">
            <a:avLst/>
          </a:prstGeom>
        </p:spPr>
      </p:pic>
    </p:spTree>
    <p:extLst>
      <p:ext uri="{BB962C8B-B14F-4D97-AF65-F5344CB8AC3E}">
        <p14:creationId xmlns:p14="http://schemas.microsoft.com/office/powerpoint/2010/main" val="426918889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24377"/>
            <a:ext cx="11485848" cy="2792239"/>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 threat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受到威胁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proceed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收益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canvas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preserve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某人或群体活动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工作等的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）专门领域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elite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精英</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sb12.eps" descr="id:2147487049;FounderCES"/>
          <p:cNvPicPr/>
          <p:nvPr/>
        </p:nvPicPr>
        <p:blipFill>
          <a:blip r:embed="rId2"/>
          <a:stretch>
            <a:fillRect/>
          </a:stretch>
        </p:blipFill>
        <p:spPr>
          <a:xfrm>
            <a:off x="360854" y="1772816"/>
            <a:ext cx="1582913" cy="392886"/>
          </a:xfrm>
          <a:prstGeom prst="rect">
            <a:avLst/>
          </a:prstGeom>
        </p:spPr>
      </p:pic>
    </p:spTree>
    <p:extLst>
      <p:ext uri="{BB962C8B-B14F-4D97-AF65-F5344CB8AC3E}">
        <p14:creationId xmlns:p14="http://schemas.microsoft.com/office/powerpoint/2010/main" val="1412742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battle for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斗争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battle with/against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抗争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battle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奋力做某事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two companies fought a fierce battle for control of the market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那两家公司为控制市场展开激烈斗争。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battle against the winds and waves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他们与风浪搏斗。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six days and nights they battled to save his life</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他们苦战了六天六夜来抢救他的生命。</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34881860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82624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fold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折起；对折（纸、织物等）；包，裹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2747203"/>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看看她的裙子是怎么被风吹皱的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2538161"/>
            <a:ext cx="6471576" cy="425544"/>
          </a:xfrm>
          <a:prstGeom prst="rect">
            <a:avLst/>
          </a:prstGeom>
        </p:spPr>
      </p:pic>
      <p:sp>
        <p:nvSpPr>
          <p:cNvPr id="7" name="矩形 6"/>
          <p:cNvSpPr/>
          <p:nvPr/>
        </p:nvSpPr>
        <p:spPr>
          <a:xfrm>
            <a:off x="360854" y="4076888"/>
            <a:ext cx="11485848" cy="57624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folded the map up and put it in his pocket</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他把地图折叠起来</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放进了口袋。</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8503766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66939"/>
            <a:ext cx="11485848" cy="3346237"/>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 up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将某物折叠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 one’s arms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交叉双臂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 one’s hands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合上双手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 fold up the clothes and put them in the drawer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请把衣服叠好放进抽屉里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fold your arms across your chest and keep regular eye contact—be open to the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interviewer</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不要把你的手臂交叠在胸前</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还有保持经常的视线接触</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对面试官开放些。</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1858978"/>
            <a:ext cx="879819" cy="298464"/>
          </a:xfrm>
          <a:prstGeom prst="rect">
            <a:avLst/>
          </a:prstGeom>
        </p:spPr>
      </p:pic>
    </p:spTree>
    <p:extLst>
      <p:ext uri="{BB962C8B-B14F-4D97-AF65-F5344CB8AC3E}">
        <p14:creationId xmlns:p14="http://schemas.microsoft.com/office/powerpoint/2010/main" val="20599385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foldable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可折叠的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unfold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）展开，打开；展示，透露，（</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）逐渐展现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
        <p:nvSpPr>
          <p:cNvPr id="5" name="矩形 4"/>
          <p:cNvSpPr/>
          <p:nvPr/>
        </p:nvSpPr>
        <p:spPr>
          <a:xfrm>
            <a:off x="360854" y="1956896"/>
            <a:ext cx="11485848" cy="3416320"/>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Foldable design</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convenient to carry and keep</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折叠式设计</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方便携带和存放。</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Thought is like a bird</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and once in a cage of words it can unfold its wings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but not fly</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思想如同小鸟</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一旦被关进语言牢笼</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或许能展开翅膀</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但再也不能飞翔。</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girls listened in fascination as the story unfolded</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故事情节逐渐展开</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女孩们入迷地听着。</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They have unfolded all their secrets to us</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他们把所有的秘密披露给我们。</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799132600"/>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692</TotalTime>
  <Words>4351</Words>
  <Application>Microsoft Office PowerPoint</Application>
  <PresentationFormat>自定义</PresentationFormat>
  <Paragraphs>221</Paragraphs>
  <Slides>51</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51</vt:i4>
      </vt:variant>
    </vt:vector>
  </HeadingPairs>
  <TitlesOfParts>
    <vt:vector size="62" baseType="lpstr">
      <vt:lpstr>MS Mincho</vt:lpstr>
      <vt:lpstr>黑体</vt:lpstr>
      <vt:lpstr>楷体</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微软中国</cp:lastModifiedBy>
  <cp:revision>652</cp:revision>
  <dcterms:created xsi:type="dcterms:W3CDTF">2020-11-06T05:24:00Z</dcterms:created>
  <dcterms:modified xsi:type="dcterms:W3CDTF">2025-11-14T05:14:06Z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